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4" r:id="rId6"/>
    <p:sldId id="295" r:id="rId7"/>
    <p:sldId id="296" r:id="rId8"/>
    <p:sldId id="291" r:id="rId9"/>
    <p:sldId id="290" r:id="rId10"/>
    <p:sldId id="283" r:id="rId11"/>
    <p:sldId id="280" r:id="rId12"/>
    <p:sldId id="282" r:id="rId13"/>
    <p:sldId id="292" r:id="rId14"/>
    <p:sldId id="293" r:id="rId15"/>
    <p:sldId id="297" r:id="rId16"/>
    <p:sldId id="299" r:id="rId17"/>
    <p:sldId id="298" r:id="rId18"/>
    <p:sldId id="300" r:id="rId19"/>
    <p:sldId id="301" r:id="rId20"/>
    <p:sldId id="302" r:id="rId21"/>
    <p:sldId id="303" r:id="rId22"/>
    <p:sldId id="305" r:id="rId23"/>
    <p:sldId id="306" r:id="rId2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08서울남산체 EB" panose="02020603020101020101" pitchFamily="18" charset="-127"/>
      <p:regular r:id="rId27"/>
    </p:embeddedFont>
    <p:embeddedFont>
      <p:font typeface="a도담도담" panose="02020600000000000000" pitchFamily="18" charset="-127"/>
      <p:regular r:id="rId28"/>
    </p:embeddedFont>
    <p:embeddedFont>
      <p:font typeface="08서울남산체 L" panose="0202060302010102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09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53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02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87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7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5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6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3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43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21B26-841A-4B76-AB72-C3C4DD324CDB}" type="datetimeFigureOut">
              <a:rPr lang="ko-KR" altLang="en-US" smtClean="0"/>
              <a:t>2017-12-14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1BF16-B767-49B7-9D50-C41A470BA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4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google.com/url?sa=i&amp;rct=j&amp;q=&amp;esrc=s&amp;source=images&amp;cd=&amp;cad=rja&amp;uact=8&amp;ved=0ahUKEwikqbLZ1uDXAhXFmpQKHQCoAwEQjRwIBw&amp;url=http://www.msds-europe.com/id-876-qr_code_download_safety_data_sheets.html&amp;psig=AOvVaw1n9BZZOPfAHk-Jg55iBpL7&amp;ust=151193815554452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://www.google.com/url?sa=i&amp;rct=j&amp;q=&amp;esrc=s&amp;source=images&amp;cd=&amp;cad=rja&amp;uact=8&amp;ved=0ahUKEwiDufj01eDXAhUBNJQKHdp9AYgQjRwIBw&amp;url=http://www.arducam.com/8mp-sony-imx219-camera-raspberry-pi/&amp;psig=AOvVaw0KTOg3WPedPQX6XGGERyWj&amp;ust=151193783197292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google.co.kr/url?sa=i&amp;rct=j&amp;q=&amp;esrc=s&amp;source=images&amp;cd=&amp;cad=rja&amp;uact=8&amp;ved=0ahUKEwjXx5zm1-DXAhVGX5QKHXCoBkwQjRwIBw&amp;url=https://maven.apache.org/&amp;psig=AOvVaw1QIQ2cZVqDcc9auj47ivth&amp;ust=1511938434163198" TargetMode="External"/><Relationship Id="rId7" Type="http://schemas.openxmlformats.org/officeDocument/2006/relationships/hyperlink" Target="https://www.google.co.kr/url?sa=i&amp;rct=j&amp;q=&amp;esrc=s&amp;source=images&amp;cd=&amp;cad=rja&amp;uact=8&amp;ved=0ahUKEwicqPCT2eDXAhUEH5QKHeeQBdAQjRwIBw&amp;url=https://weblabo.oscasierra.net/java-zxing-1/&amp;psig=AOvVaw3w_1IH_u5WPZq_iGizpffF&amp;ust=1511938799560805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://www.google.co.kr/url?sa=i&amp;rct=j&amp;q=&amp;esrc=s&amp;source=images&amp;cd=&amp;cad=rja&amp;uact=8&amp;ved=0ahUKEwi76PaD2eDXAhWCUZQKHbnMASoQjRwIBw&amp;url=http://pi4j.com/&amp;psig=AOvVaw34bLCKx7fiTT0dk6UQlpAy&amp;ust=1511938783318762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www.google.com/url?sa=i&amp;rct=j&amp;q=&amp;esrc=s&amp;source=images&amp;cd=&amp;cad=rja&amp;uact=8&amp;ved=0ahUKEwiDufj01eDXAhUBNJQKHdp9AYgQjRwIBw&amp;url=http://www.arducam.com/8mp-sony-imx219-camera-raspberry-pi/&amp;psig=AOvVaw0KTOg3WPedPQX6XGGERyWj&amp;ust=1511937831972920" TargetMode="External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대각선 방향의 모서리가 잘린 사각형 6"/>
          <p:cNvSpPr/>
          <p:nvPr/>
        </p:nvSpPr>
        <p:spPr>
          <a:xfrm>
            <a:off x="-30832" y="2144827"/>
            <a:ext cx="9174832" cy="1402836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5400" b="1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스마트 </a:t>
            </a:r>
            <a:r>
              <a:rPr lang="ko-KR" altLang="en-US" sz="5400" b="1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도어락</a:t>
            </a:r>
            <a:endParaRPr lang="ko-KR" altLang="en-US" sz="5400" b="1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7282" y="3547663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김종태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전상규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조영기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02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008686"/>
            <a:ext cx="9144000" cy="90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파이카메라는 초점거리가 고정이므로 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5~10cm 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로 초점 거리 조절 후 </a:t>
            </a:r>
            <a:r>
              <a:rPr lang="ko-KR" altLang="en-US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거치대를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이용해 거리를 유지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2054" name="Picture 6" descr="phone qr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87492"/>
            <a:ext cx="288864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aspberry pi camera pinout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04" y="2085667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22104" y="2303432"/>
            <a:ext cx="1656184" cy="646331"/>
            <a:chOff x="2246536" y="1154532"/>
            <a:chExt cx="1282030" cy="646331"/>
          </a:xfrm>
        </p:grpSpPr>
        <p:sp>
          <p:nvSpPr>
            <p:cNvPr id="7" name="설명선 2 6"/>
            <p:cNvSpPr/>
            <p:nvPr/>
          </p:nvSpPr>
          <p:spPr>
            <a:xfrm rot="10800000">
              <a:off x="2246536" y="1196751"/>
              <a:ext cx="1282030" cy="2890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50749"/>
                <a:gd name="adj6" fmla="val -38328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46537" y="1154532"/>
              <a:ext cx="12820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Fixed Focus</a:t>
              </a:r>
              <a:endParaRPr lang="ko-KR" altLang="en-US" b="1" dirty="0"/>
            </a:p>
          </p:txBody>
        </p:sp>
      </p:grpSp>
      <p:cxnSp>
        <p:nvCxnSpPr>
          <p:cNvPr id="4" name="직선 화살표 연결선 3"/>
          <p:cNvCxnSpPr/>
          <p:nvPr/>
        </p:nvCxnSpPr>
        <p:spPr>
          <a:xfrm>
            <a:off x="2846040" y="3799854"/>
            <a:ext cx="252028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31530" y="3426913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5~10cm</a:t>
            </a:r>
            <a:endParaRPr lang="ko-KR" altLang="en-US" sz="1600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하드웨어 설계 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카메라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4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p2_pin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4" y="1576558"/>
            <a:ext cx="4680521" cy="278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39194" r="53929" b="30403"/>
          <a:stretch/>
        </p:blipFill>
        <p:spPr bwMode="auto">
          <a:xfrm rot="10800000">
            <a:off x="6342919" y="1576557"/>
            <a:ext cx="2232248" cy="16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3995936" y="1917078"/>
            <a:ext cx="2455664" cy="974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87800" y="2167878"/>
            <a:ext cx="2476500" cy="3937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75100" y="2536178"/>
            <a:ext cx="2463800" cy="1397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2246536" y="1154532"/>
            <a:ext cx="1282030" cy="369332"/>
            <a:chOff x="2246536" y="1154532"/>
            <a:chExt cx="1282030" cy="369332"/>
          </a:xfrm>
        </p:grpSpPr>
        <p:sp>
          <p:nvSpPr>
            <p:cNvPr id="14" name="설명선 2 13"/>
            <p:cNvSpPr/>
            <p:nvPr/>
          </p:nvSpPr>
          <p:spPr>
            <a:xfrm rot="10800000">
              <a:off x="2246536" y="1196751"/>
              <a:ext cx="1282030" cy="2890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50749"/>
                <a:gd name="adj6" fmla="val -38328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46537" y="1154532"/>
              <a:ext cx="1282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VCC</a:t>
              </a:r>
              <a:endParaRPr lang="ko-KR" altLang="en-US" b="1" dirty="0"/>
            </a:p>
          </p:txBody>
        </p:sp>
      </p:grpSp>
      <p:sp>
        <p:nvSpPr>
          <p:cNvPr id="20" name="설명선 2 19"/>
          <p:cNvSpPr/>
          <p:nvPr/>
        </p:nvSpPr>
        <p:spPr>
          <a:xfrm rot="10800000">
            <a:off x="2246536" y="2260381"/>
            <a:ext cx="1282030" cy="2890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6090"/>
              <a:gd name="adj6" fmla="val -38328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46537" y="2218162"/>
            <a:ext cx="128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GND</a:t>
            </a:r>
            <a:endParaRPr lang="ko-KR" altLang="en-US" b="1" dirty="0"/>
          </a:p>
        </p:txBody>
      </p:sp>
      <p:grpSp>
        <p:nvGrpSpPr>
          <p:cNvPr id="28" name="그룹 27"/>
          <p:cNvGrpSpPr/>
          <p:nvPr/>
        </p:nvGrpSpPr>
        <p:grpSpPr>
          <a:xfrm rot="10800000">
            <a:off x="4453384" y="2904478"/>
            <a:ext cx="1282030" cy="369332"/>
            <a:chOff x="2246536" y="1154532"/>
            <a:chExt cx="1282030" cy="369332"/>
          </a:xfrm>
        </p:grpSpPr>
        <p:sp>
          <p:nvSpPr>
            <p:cNvPr id="29" name="설명선 2 28"/>
            <p:cNvSpPr/>
            <p:nvPr/>
          </p:nvSpPr>
          <p:spPr>
            <a:xfrm rot="10800000">
              <a:off x="2246536" y="1196751"/>
              <a:ext cx="1282030" cy="2890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50749"/>
                <a:gd name="adj6" fmla="val -38328"/>
              </a:avLst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0800000">
              <a:off x="2246537" y="1154532"/>
              <a:ext cx="1282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GPIO 18</a:t>
              </a:r>
              <a:endParaRPr lang="ko-KR" altLang="en-US" b="1" dirty="0"/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8308467" y="2730128"/>
            <a:ext cx="65602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308467" y="2970831"/>
            <a:ext cx="51200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820472" y="2951204"/>
            <a:ext cx="0" cy="198996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951875" y="2705352"/>
            <a:ext cx="0" cy="23798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t="43717" r="57239" b="26835"/>
          <a:stretch/>
        </p:blipFill>
        <p:spPr bwMode="auto">
          <a:xfrm rot="5400000">
            <a:off x="6662588" y="4517451"/>
            <a:ext cx="2457587" cy="128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직선 연결선 47"/>
          <p:cNvCxnSpPr/>
          <p:nvPr/>
        </p:nvCxnSpPr>
        <p:spPr>
          <a:xfrm>
            <a:off x="7956376" y="5072882"/>
            <a:ext cx="101515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956376" y="4941168"/>
            <a:ext cx="87114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 rot="10800000">
            <a:off x="6529861" y="1958737"/>
            <a:ext cx="1282030" cy="369332"/>
            <a:chOff x="2246536" y="1154532"/>
            <a:chExt cx="1282030" cy="369332"/>
          </a:xfrm>
        </p:grpSpPr>
        <p:sp>
          <p:nvSpPr>
            <p:cNvPr id="53" name="설명선 2 52"/>
            <p:cNvSpPr/>
            <p:nvPr/>
          </p:nvSpPr>
          <p:spPr>
            <a:xfrm>
              <a:off x="2246536" y="1196751"/>
              <a:ext cx="1282030" cy="2890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50749"/>
                <a:gd name="adj6" fmla="val -38328"/>
              </a:avLst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0800000">
              <a:off x="2246537" y="1154532"/>
              <a:ext cx="1282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COM</a:t>
              </a:r>
              <a:endParaRPr lang="ko-KR" altLang="en-US" b="1" dirty="0"/>
            </a:p>
          </p:txBody>
        </p:sp>
      </p:grpSp>
      <p:sp>
        <p:nvSpPr>
          <p:cNvPr id="57" name="설명선 2 56"/>
          <p:cNvSpPr/>
          <p:nvPr/>
        </p:nvSpPr>
        <p:spPr>
          <a:xfrm rot="10800000">
            <a:off x="6525046" y="3040655"/>
            <a:ext cx="1282030" cy="2890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6090"/>
              <a:gd name="adj6" fmla="val -38328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25047" y="2998436"/>
            <a:ext cx="128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N/O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576064" y="4869160"/>
            <a:ext cx="3707904" cy="14494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릴레이 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IN      -   GPIO 18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릴레이 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COM  -   </a:t>
            </a:r>
            <a:r>
              <a:rPr lang="ko-KR" altLang="en-US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도어락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푸쉬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스위치</a:t>
            </a:r>
            <a:endParaRPr lang="en-US" altLang="ko-KR" dirty="0" smtClean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릴레이 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N/O   -   </a:t>
            </a:r>
            <a:r>
              <a:rPr lang="ko-KR" altLang="en-US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도어락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푸쉬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스위치</a:t>
            </a:r>
            <a:endParaRPr lang="ko-KR" altLang="en-US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하드웨어 설계 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릴레이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2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/>
          <p:cNvSpPr/>
          <p:nvPr/>
        </p:nvSpPr>
        <p:spPr>
          <a:xfrm>
            <a:off x="4209968" y="4384745"/>
            <a:ext cx="2078773" cy="11324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GPIO 16 : Red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GPIO 20 : Yellow</a:t>
            </a:r>
          </a:p>
          <a:p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GPIO 21: Green</a:t>
            </a:r>
            <a:endParaRPr lang="ko-KR" altLang="en-US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1026" name="Picture 2" descr="rp2_pin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4" y="1576558"/>
            <a:ext cx="4680521" cy="278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78" y="1576557"/>
            <a:ext cx="8001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82" y="4390738"/>
            <a:ext cx="1963291" cy="180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연결선 19"/>
          <p:cNvCxnSpPr/>
          <p:nvPr/>
        </p:nvCxnSpPr>
        <p:spPr>
          <a:xfrm flipV="1">
            <a:off x="4211960" y="3363402"/>
            <a:ext cx="3456384" cy="501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4211960" y="3363402"/>
            <a:ext cx="3222510" cy="6337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211960" y="3466769"/>
            <a:ext cx="3286120" cy="63897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4211960" y="3562184"/>
            <a:ext cx="3381536" cy="6683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7434470" y="3133017"/>
            <a:ext cx="0" cy="2395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7498080" y="3133017"/>
            <a:ext cx="2394" cy="34170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7593496" y="3133021"/>
            <a:ext cx="2842" cy="44506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7668344" y="3133017"/>
            <a:ext cx="0" cy="239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1763688" y="1124744"/>
            <a:ext cx="1282030" cy="369332"/>
            <a:chOff x="2246536" y="1154532"/>
            <a:chExt cx="1282030" cy="369332"/>
          </a:xfrm>
        </p:grpSpPr>
        <p:sp>
          <p:nvSpPr>
            <p:cNvPr id="67" name="설명선 2 66"/>
            <p:cNvSpPr/>
            <p:nvPr/>
          </p:nvSpPr>
          <p:spPr>
            <a:xfrm rot="10800000">
              <a:off x="2246536" y="1196751"/>
              <a:ext cx="1282030" cy="2890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835468"/>
                <a:gd name="adj6" fmla="val -90491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46537" y="1154532"/>
              <a:ext cx="1282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GND</a:t>
              </a:r>
              <a:endParaRPr lang="ko-KR" altLang="en-US" b="1" dirty="0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418352" y="4405118"/>
            <a:ext cx="1282030" cy="369332"/>
            <a:chOff x="2246536" y="1154532"/>
            <a:chExt cx="1282030" cy="369332"/>
          </a:xfrm>
        </p:grpSpPr>
        <p:sp>
          <p:nvSpPr>
            <p:cNvPr id="70" name="설명선 2 69"/>
            <p:cNvSpPr/>
            <p:nvPr/>
          </p:nvSpPr>
          <p:spPr>
            <a:xfrm rot="10800000">
              <a:off x="2246536" y="1196751"/>
              <a:ext cx="1282030" cy="2890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60082"/>
                <a:gd name="adj6" fmla="val -38328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46537" y="1154532"/>
              <a:ext cx="1282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GPIO 16</a:t>
              </a:r>
              <a:endParaRPr lang="ko-KR" altLang="en-US" b="1" dirty="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418352" y="4778568"/>
            <a:ext cx="1282030" cy="369332"/>
            <a:chOff x="2246536" y="1154532"/>
            <a:chExt cx="1282030" cy="369332"/>
          </a:xfrm>
        </p:grpSpPr>
        <p:sp>
          <p:nvSpPr>
            <p:cNvPr id="73" name="설명선 2 72"/>
            <p:cNvSpPr/>
            <p:nvPr/>
          </p:nvSpPr>
          <p:spPr>
            <a:xfrm rot="10800000">
              <a:off x="2246536" y="1196751"/>
              <a:ext cx="1282030" cy="2890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45081"/>
                <a:gd name="adj6" fmla="val -41521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46537" y="1154532"/>
              <a:ext cx="1282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GPIO 20</a:t>
              </a:r>
              <a:endParaRPr lang="ko-KR" altLang="en-US" b="1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418352" y="5147900"/>
            <a:ext cx="1282030" cy="369332"/>
            <a:chOff x="2246536" y="1154532"/>
            <a:chExt cx="1282030" cy="369332"/>
          </a:xfrm>
        </p:grpSpPr>
        <p:sp>
          <p:nvSpPr>
            <p:cNvPr id="76" name="설명선 2 75"/>
            <p:cNvSpPr/>
            <p:nvPr/>
          </p:nvSpPr>
          <p:spPr>
            <a:xfrm rot="10800000">
              <a:off x="2246536" y="1196751"/>
              <a:ext cx="1282030" cy="2890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39525"/>
                <a:gd name="adj6" fmla="val -45779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46537" y="1154532"/>
              <a:ext cx="12820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GPIO 21</a:t>
              </a:r>
              <a:endParaRPr lang="ko-KR" altLang="en-US" b="1" dirty="0"/>
            </a:p>
          </p:txBody>
        </p:sp>
      </p:grpSp>
      <p:cxnSp>
        <p:nvCxnSpPr>
          <p:cNvPr id="78" name="직선 연결선 77"/>
          <p:cNvCxnSpPr/>
          <p:nvPr/>
        </p:nvCxnSpPr>
        <p:spPr>
          <a:xfrm>
            <a:off x="251520" y="5877272"/>
            <a:ext cx="64697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V="1">
            <a:off x="251520" y="3133021"/>
            <a:ext cx="0" cy="27442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229174" y="3142979"/>
            <a:ext cx="49567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5" name="그룹 1054"/>
          <p:cNvGrpSpPr/>
          <p:nvPr/>
        </p:nvGrpSpPr>
        <p:grpSpPr>
          <a:xfrm>
            <a:off x="1259632" y="2339628"/>
            <a:ext cx="1282030" cy="338554"/>
            <a:chOff x="6529861" y="1958737"/>
            <a:chExt cx="1282030" cy="338554"/>
          </a:xfrm>
        </p:grpSpPr>
        <p:sp>
          <p:nvSpPr>
            <p:cNvPr id="90" name="설명선 2 89"/>
            <p:cNvSpPr/>
            <p:nvPr/>
          </p:nvSpPr>
          <p:spPr>
            <a:xfrm rot="10800000" flipH="1">
              <a:off x="6529861" y="1996837"/>
              <a:ext cx="1282030" cy="2890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50749"/>
                <a:gd name="adj6" fmla="val -38328"/>
              </a:avLst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529861" y="1958737"/>
              <a:ext cx="1282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Audio Out</a:t>
              </a:r>
              <a:endParaRPr lang="ko-KR" altLang="en-US" sz="1600" b="1" dirty="0"/>
            </a:p>
          </p:txBody>
        </p:sp>
      </p:grpSp>
      <p:sp>
        <p:nvSpPr>
          <p:cNvPr id="94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하드웨어 설계 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기타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84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27555" y="1700808"/>
            <a:ext cx="8088890" cy="720080"/>
            <a:chOff x="174246" y="1572423"/>
            <a:chExt cx="8088890" cy="72008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174246" y="1572423"/>
              <a:ext cx="2106960" cy="720080"/>
            </a:xfrm>
            <a:prstGeom prst="rect">
              <a:avLst/>
            </a:prstGeom>
            <a:grp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err="1" smtClean="0">
                  <a:solidFill>
                    <a:schemeClr val="tx1"/>
                  </a:solidFill>
                </a:rPr>
                <a:t>Rpi</a:t>
              </a:r>
              <a:r>
                <a:rPr lang="en-US" altLang="ko-KR" sz="2400" b="1" dirty="0" smtClean="0">
                  <a:solidFill>
                    <a:schemeClr val="tx1"/>
                  </a:solidFill>
                </a:rPr>
                <a:t> Camera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165211" y="1572423"/>
              <a:ext cx="2106960" cy="720080"/>
            </a:xfrm>
            <a:prstGeom prst="rect">
              <a:avLst/>
            </a:prstGeom>
            <a:grp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Capture QR</a:t>
              </a:r>
            </a:p>
            <a:p>
              <a:pPr algn="ctr"/>
              <a:r>
                <a:rPr lang="en-US" altLang="ko-KR" dirty="0" smtClean="0">
                  <a:solidFill>
                    <a:schemeClr val="bg1">
                      <a:lumMod val="75000"/>
                    </a:schemeClr>
                  </a:solidFill>
                </a:rPr>
                <a:t>(</a:t>
              </a:r>
              <a:r>
                <a:rPr lang="en-US" altLang="ko-KR" dirty="0" err="1" smtClean="0">
                  <a:solidFill>
                    <a:schemeClr val="bg1">
                      <a:lumMod val="75000"/>
                    </a:schemeClr>
                  </a:solidFill>
                </a:rPr>
                <a:t>JRPi</a:t>
              </a:r>
              <a:r>
                <a:rPr lang="en-US" altLang="ko-KR" dirty="0" smtClean="0">
                  <a:solidFill>
                    <a:schemeClr val="bg1">
                      <a:lumMod val="75000"/>
                    </a:schemeClr>
                  </a:solidFill>
                </a:rPr>
                <a:t> Cam)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156176" y="1572423"/>
              <a:ext cx="2106960" cy="720080"/>
            </a:xfrm>
            <a:prstGeom prst="rect">
              <a:avLst/>
            </a:prstGeom>
            <a:grp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Decode QR</a:t>
              </a:r>
            </a:p>
            <a:p>
              <a:pPr lvl="0" algn="ctr"/>
              <a:r>
                <a:rPr lang="en-US" altLang="ko-KR" dirty="0" smtClean="0">
                  <a:solidFill>
                    <a:prstClr val="white">
                      <a:lumMod val="75000"/>
                    </a:prstClr>
                  </a:solidFill>
                </a:rPr>
                <a:t>(</a:t>
              </a:r>
              <a:r>
                <a:rPr lang="en-US" altLang="ko-KR" dirty="0" err="1" smtClean="0">
                  <a:solidFill>
                    <a:prstClr val="white">
                      <a:lumMod val="75000"/>
                    </a:prstClr>
                  </a:solidFill>
                </a:rPr>
                <a:t>ZXing</a:t>
              </a:r>
              <a:r>
                <a:rPr lang="en-US" altLang="ko-KR" dirty="0" smtClean="0">
                  <a:solidFill>
                    <a:prstClr val="white">
                      <a:lumMod val="75000"/>
                    </a:prstClr>
                  </a:solidFill>
                </a:rPr>
                <a:t>)</a:t>
              </a:r>
              <a:endParaRPr lang="ko-KR" altLang="en-US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27555" y="3845417"/>
            <a:ext cx="2106960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Verification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18002" y="3845417"/>
            <a:ext cx="2106960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Open Relay</a:t>
            </a:r>
          </a:p>
          <a:p>
            <a:pPr lvl="0" algn="ctr"/>
            <a:r>
              <a:rPr lang="en-US" altLang="ko-KR" dirty="0" smtClean="0">
                <a:solidFill>
                  <a:prstClr val="white">
                    <a:lumMod val="75000"/>
                  </a:prstClr>
                </a:solidFill>
              </a:rPr>
              <a:t>(Pi4J)</a:t>
            </a:r>
            <a:endParaRPr lang="ko-KR" alt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09485" y="3845417"/>
            <a:ext cx="2106960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Door Open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3"/>
            <a:endCxn id="17" idx="1"/>
          </p:cNvCxnSpPr>
          <p:nvPr/>
        </p:nvCxnSpPr>
        <p:spPr>
          <a:xfrm>
            <a:off x="2634515" y="2060848"/>
            <a:ext cx="8840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624962" y="2060848"/>
            <a:ext cx="8840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634515" y="4205457"/>
            <a:ext cx="8840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5605712" y="4202366"/>
            <a:ext cx="8840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8" idx="3"/>
            <a:endCxn id="19" idx="1"/>
          </p:cNvCxnSpPr>
          <p:nvPr/>
        </p:nvCxnSpPr>
        <p:spPr>
          <a:xfrm flipH="1">
            <a:off x="527555" y="2060848"/>
            <a:ext cx="8088890" cy="2144609"/>
          </a:xfrm>
          <a:prstGeom prst="bentConnector5">
            <a:avLst>
              <a:gd name="adj1" fmla="val -2826"/>
              <a:gd name="adj2" fmla="val 50000"/>
              <a:gd name="adj3" fmla="val 10282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하드웨어 테스트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4" y="5445224"/>
            <a:ext cx="9143636" cy="945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하드웨어 동작 확인을 위해 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QR 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코드 인식과 릴레이 개폐 여부를 테스트 함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5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하드웨어 테스트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24" name="Picture 2" descr="C:\Users\SAMSUNG\Documents\카카오톡 받은 파일\KakaoTalk_20171120_2119048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4" y="1021204"/>
            <a:ext cx="3888432" cy="249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SAMSUNG\Documents\카카오톡 받은 파일\KakaoTalk_20171120_2118553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52936"/>
            <a:ext cx="5810713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099944" y="3825599"/>
            <a:ext cx="1904104" cy="231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7633" y="764704"/>
            <a:ext cx="3221481" cy="6093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개발 환경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" name="Picture 2" descr="jdk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73" y="5085184"/>
            <a:ext cx="1309822" cy="80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maven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05" y="4293096"/>
            <a:ext cx="1364890" cy="3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pi4j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2546765" cy="55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zxing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09" y="1932195"/>
            <a:ext cx="815286" cy="81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82777" y="323504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JRPiCam</a:t>
            </a:r>
            <a:endParaRPr lang="ko-KR" altLang="en-US" sz="2400" b="1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47864" y="1052736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Raspberrypi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GPIO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를 사용하기 위한 라이브러리</a:t>
            </a:r>
            <a:endParaRPr lang="en-US" altLang="ko-KR" dirty="0" smtClean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GPIO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 입출력을 지원한다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47864" y="2016672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Google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오픈 소스 라이브러리로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QR Code</a:t>
            </a:r>
          </a:p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디코딩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기능을 지원한다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47864" y="3142709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Raspicamera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 이용을 위해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python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드라이버를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JAVA API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로 바인딩해주는 라이브러리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7864" y="4237144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빌드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의존성 관리를 위해 사용한다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8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화면 구성 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</a:t>
            </a:r>
            <a:r>
              <a:rPr lang="ko-KR" altLang="en-US" sz="2800" b="1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모바일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어플리케이션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15889" y="1556792"/>
            <a:ext cx="7512222" cy="4896544"/>
            <a:chOff x="732186" y="1556792"/>
            <a:chExt cx="7512222" cy="4896544"/>
          </a:xfrm>
        </p:grpSpPr>
        <p:sp>
          <p:nvSpPr>
            <p:cNvPr id="2" name="직사각형 1"/>
            <p:cNvSpPr/>
            <p:nvPr/>
          </p:nvSpPr>
          <p:spPr>
            <a:xfrm>
              <a:off x="732186" y="1556792"/>
              <a:ext cx="3096344" cy="4896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14020" y="3212976"/>
              <a:ext cx="2952328" cy="324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휴대폰 번호를 입력하세요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.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14020" y="3660790"/>
              <a:ext cx="295232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61644" y="4256370"/>
              <a:ext cx="2237428" cy="4320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확인</a:t>
              </a:r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79028" y="5801778"/>
              <a:ext cx="2002660" cy="324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>
                  <a:solidFill>
                    <a:sysClr val="windowText" lastClr="000000"/>
                  </a:solidFill>
                </a:rPr>
                <a:t>기기분실 </a:t>
              </a:r>
              <a:r>
                <a:rPr lang="en-US" altLang="ko-KR" sz="1400" dirty="0" smtClean="0">
                  <a:solidFill>
                    <a:sysClr val="windowText" lastClr="000000"/>
                  </a:solidFill>
                </a:rPr>
                <a:t>/ </a:t>
              </a:r>
              <a:r>
                <a:rPr lang="ko-KR" altLang="en-US" sz="1400" dirty="0" err="1" smtClean="0">
                  <a:solidFill>
                    <a:sysClr val="windowText" lastClr="000000"/>
                  </a:solidFill>
                </a:rPr>
                <a:t>재인증</a:t>
              </a:r>
              <a:endParaRPr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56792"/>
              <a:ext cx="3096344" cy="4896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29898" y="3212976"/>
              <a:ext cx="2952328" cy="324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인증번호를 입력하세요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.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29898" y="3660790"/>
              <a:ext cx="295232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77522" y="4256370"/>
              <a:ext cx="2237428" cy="4320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확인</a:t>
              </a:r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815889" y="10527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유스케이스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4 -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회원인증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1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화면 구성</a:t>
            </a:r>
            <a:r>
              <a:rPr lang="ko-KR" altLang="en-US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</a:t>
            </a:r>
            <a:r>
              <a:rPr lang="ko-KR" altLang="en-US" sz="28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모바일</a:t>
            </a:r>
            <a:r>
              <a:rPr lang="ko-KR" altLang="en-US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어플리케이션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15889" y="1556792"/>
            <a:ext cx="7512222" cy="4896544"/>
            <a:chOff x="732186" y="1556792"/>
            <a:chExt cx="7512222" cy="4896544"/>
          </a:xfrm>
        </p:grpSpPr>
        <p:sp>
          <p:nvSpPr>
            <p:cNvPr id="2" name="직사각형 1"/>
            <p:cNvSpPr/>
            <p:nvPr/>
          </p:nvSpPr>
          <p:spPr>
            <a:xfrm>
              <a:off x="732186" y="1556792"/>
              <a:ext cx="3096344" cy="4896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14020" y="1628800"/>
              <a:ext cx="2952328" cy="324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예약 내역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04194" y="2420888"/>
              <a:ext cx="2952328" cy="1944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예약 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1    1.1 ~ 1.3</a:t>
              </a:r>
            </a:p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…</a:t>
              </a:r>
            </a:p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…</a:t>
              </a:r>
            </a:p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…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예약 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2    1.3 ~ 1.5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61644" y="4616410"/>
              <a:ext cx="2237428" cy="4320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문 열기</a:t>
              </a: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56792"/>
              <a:ext cx="3096344" cy="4896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20072" y="2420888"/>
              <a:ext cx="2952328" cy="1944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ysClr val="windowText" lastClr="000000"/>
                  </a:solidFill>
                </a:rPr>
                <a:t>예약 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1</a:t>
              </a:r>
            </a:p>
            <a:p>
              <a:r>
                <a:rPr lang="en-US" altLang="ko-KR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o </a:t>
              </a:r>
              <a:r>
                <a:rPr lang="ko-KR" altLang="en-US" dirty="0" smtClean="0">
                  <a:solidFill>
                    <a:sysClr val="windowText" lastClr="000000"/>
                  </a:solidFill>
                </a:rPr>
                <a:t>호텔 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o </a:t>
              </a:r>
              <a:r>
                <a:rPr lang="ko-KR" altLang="en-US" dirty="0" smtClean="0">
                  <a:solidFill>
                    <a:sysClr val="windowText" lastClr="000000"/>
                  </a:solidFill>
                </a:rPr>
                <a:t>호실</a:t>
              </a:r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r>
                <a:rPr lang="ko-KR" altLang="en-US" dirty="0" smtClean="0">
                  <a:solidFill>
                    <a:sysClr val="windowText" lastClr="000000"/>
                  </a:solidFill>
                </a:rPr>
                <a:t>시작  </a:t>
              </a:r>
              <a:r>
                <a:rPr lang="en-US" altLang="ko-KR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- 1.1 08:00</a:t>
              </a:r>
            </a:p>
            <a:p>
              <a:r>
                <a:rPr lang="ko-KR" altLang="en-US" dirty="0" smtClean="0">
                  <a:solidFill>
                    <a:sysClr val="windowText" lastClr="000000"/>
                  </a:solidFill>
                </a:rPr>
                <a:t>종료   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- 1.3 20:00</a:t>
              </a:r>
            </a:p>
            <a:p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r>
                <a:rPr lang="ko-KR" altLang="en-US" dirty="0" smtClean="0">
                  <a:solidFill>
                    <a:sysClr val="windowText" lastClr="000000"/>
                  </a:solidFill>
                </a:rPr>
                <a:t>상태   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- </a:t>
              </a:r>
              <a:r>
                <a:rPr lang="ko-KR" altLang="en-US" dirty="0" smtClean="0">
                  <a:solidFill>
                    <a:sysClr val="windowText" lastClr="000000"/>
                  </a:solidFill>
                </a:rPr>
                <a:t>결제완료</a:t>
              </a:r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77522" y="4616410"/>
              <a:ext cx="2237428" cy="4320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홈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61644" y="5229200"/>
              <a:ext cx="2237428" cy="4320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비밀번호 변경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20072" y="1628800"/>
              <a:ext cx="2952328" cy="324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예약 상세 내역 조회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815889" y="10527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유스케이스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5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–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초기상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태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31767" y="10527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유스케이스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6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–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예약 상세내역 조회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화면 구성</a:t>
            </a:r>
            <a:r>
              <a:rPr lang="ko-KR" altLang="en-US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</a:t>
            </a:r>
            <a:r>
              <a:rPr lang="ko-KR" altLang="en-US" sz="28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모바일</a:t>
            </a:r>
            <a:r>
              <a:rPr lang="ko-KR" altLang="en-US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어플리케이션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15889" y="1556792"/>
            <a:ext cx="7512222" cy="4896544"/>
            <a:chOff x="732186" y="1556792"/>
            <a:chExt cx="7512222" cy="4896544"/>
          </a:xfrm>
        </p:grpSpPr>
        <p:sp>
          <p:nvSpPr>
            <p:cNvPr id="2" name="직사각형 1"/>
            <p:cNvSpPr/>
            <p:nvPr/>
          </p:nvSpPr>
          <p:spPr>
            <a:xfrm>
              <a:off x="732186" y="1556792"/>
              <a:ext cx="3096344" cy="4896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14020" y="1628800"/>
              <a:ext cx="2952328" cy="324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비밀번호 변경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48064" y="1556792"/>
              <a:ext cx="3096344" cy="4896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20072" y="2420888"/>
              <a:ext cx="2952328" cy="1944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05:00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577522" y="4616410"/>
              <a:ext cx="2237428" cy="43204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홈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20072" y="1628800"/>
              <a:ext cx="2952328" cy="324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문 열기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815889" y="10527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유스케이스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7 –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비밀번호 변경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31767" y="10527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유스케이스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8 –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문 열기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" name="AutoShape 2" descr="qr cod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qr code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48" name="Picture 12" descr="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12" y="2420888"/>
            <a:ext cx="1817654" cy="181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897723" y="3212976"/>
            <a:ext cx="2952328" cy="324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새 비밀번호를 입력하세요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7723" y="3660790"/>
            <a:ext cx="295232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245347" y="4256370"/>
            <a:ext cx="2237428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6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화면 구성</a:t>
            </a:r>
            <a:r>
              <a:rPr lang="ko-KR" altLang="en-US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0919" y="10527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유스케이스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10 –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로그인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" name="AutoShape 2" descr="qr cod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qr code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0919" y="1628799"/>
            <a:ext cx="8282163" cy="4413920"/>
            <a:chOff x="430919" y="1628800"/>
            <a:chExt cx="8282163" cy="441392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9" y="1628800"/>
              <a:ext cx="8282163" cy="4413920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31338" y="2042002"/>
              <a:ext cx="8281744" cy="4000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339752" y="2685886"/>
            <a:ext cx="4464496" cy="815122"/>
            <a:chOff x="755576" y="2276872"/>
            <a:chExt cx="4464496" cy="815122"/>
          </a:xfrm>
        </p:grpSpPr>
        <p:sp>
          <p:nvSpPr>
            <p:cNvPr id="28" name="직사각형 27"/>
            <p:cNvSpPr/>
            <p:nvPr/>
          </p:nvSpPr>
          <p:spPr>
            <a:xfrm>
              <a:off x="755576" y="2276872"/>
              <a:ext cx="1296144" cy="324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ID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67744" y="2276872"/>
              <a:ext cx="2952328" cy="324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55576" y="2767958"/>
              <a:ext cx="1296144" cy="324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PW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67744" y="2767958"/>
              <a:ext cx="2952328" cy="324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3453286" y="4005064"/>
            <a:ext cx="2237428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1600" y="1268760"/>
            <a:ext cx="73083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아이디어 설명</a:t>
            </a:r>
            <a:endParaRPr lang="en-US" altLang="ko-KR" sz="2400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요구사항 분석</a:t>
            </a:r>
            <a:endParaRPr lang="en-US" altLang="ko-KR" sz="2400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하드웨어 설계</a:t>
            </a:r>
            <a:endParaRPr lang="en-US" altLang="ko-KR" sz="2400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하드웨어 테스트</a:t>
            </a:r>
            <a:endParaRPr lang="en-US" altLang="ko-KR" sz="2400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개발 환경</a:t>
            </a:r>
            <a:endParaRPr lang="en-US" altLang="ko-KR" sz="2400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화면 구성</a:t>
            </a:r>
            <a:endParaRPr lang="en-US" altLang="ko-KR" sz="2400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</a:t>
            </a:r>
            <a:r>
              <a:rPr lang="ko-KR" altLang="en-US" sz="2400" dirty="0" err="1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유스케이스</a:t>
            </a:r>
            <a:endParaRPr lang="en-US" altLang="ko-KR" sz="2400" dirty="0" smtClean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a도담도담" panose="02020600000000000000" pitchFamily="18" charset="-127"/>
                <a:ea typeface="a도담도담" panose="02020600000000000000" pitchFamily="18" charset="-127"/>
              </a:rPr>
              <a:t> 테스트케이스</a:t>
            </a:r>
            <a:endParaRPr lang="ko-KR" altLang="en-US" sz="2400" dirty="0">
              <a:latin typeface="a도담도담" panose="02020600000000000000" pitchFamily="18" charset="-127"/>
              <a:ea typeface="a도담도담" panose="02020600000000000000" pitchFamily="18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목차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7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화면 구성</a:t>
            </a:r>
            <a:r>
              <a:rPr lang="ko-KR" altLang="en-US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0919" y="10527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유스케이스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11 –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사용자 초기화면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" name="AutoShape 2" descr="qr cod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qr code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0919" y="1628799"/>
            <a:ext cx="8282163" cy="4413920"/>
            <a:chOff x="430919" y="1628800"/>
            <a:chExt cx="8282163" cy="441392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9" y="1628800"/>
              <a:ext cx="8282163" cy="4413920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31338" y="2042002"/>
              <a:ext cx="8281744" cy="4000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3075" y="2073900"/>
            <a:ext cx="2243844" cy="324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</a:rPr>
              <a:t>예약 내역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45594" y="2071481"/>
            <a:ext cx="1118714" cy="1939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로그아웃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886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화면 구성</a:t>
            </a:r>
            <a:r>
              <a:rPr lang="ko-KR" altLang="en-US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웹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0919" y="10527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유스케이스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12 – 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관리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</a:t>
            </a:r>
            <a:r>
              <a:rPr lang="ko-KR" altLang="en-US" dirty="0" smtClean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초기화면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" name="AutoShape 2" descr="qr code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qr code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31338" y="1628799"/>
            <a:ext cx="8282163" cy="4413920"/>
            <a:chOff x="430919" y="1628800"/>
            <a:chExt cx="8282163" cy="441392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9" y="1628800"/>
              <a:ext cx="8282163" cy="4413920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31338" y="2042002"/>
              <a:ext cx="8281744" cy="4000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3074" y="2073900"/>
            <a:ext cx="2514749" cy="324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도어락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상태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및 제어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45594" y="2071481"/>
            <a:ext cx="1118714" cy="1939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로그아웃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473075" y="3897052"/>
            <a:ext cx="2514748" cy="324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로그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메세지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3074" y="2424956"/>
            <a:ext cx="2952328" cy="118813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도어락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ID   : 0001</a:t>
            </a:r>
          </a:p>
          <a:p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도어락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위치 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: 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인천대학교</a:t>
            </a:r>
            <a:endParaRPr lang="en-US" altLang="ko-KR" sz="1400" dirty="0" smtClean="0">
              <a:solidFill>
                <a:sysClr val="windowText" lastClr="000000"/>
              </a:solidFill>
            </a:endParaRPr>
          </a:p>
          <a:p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도어락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상태 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: 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정상</a:t>
            </a:r>
            <a:endParaRPr lang="en-US" altLang="ko-KR" sz="14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52767" y="3356992"/>
            <a:ext cx="1328304" cy="21602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문열기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473074" y="4257091"/>
            <a:ext cx="8191233" cy="169218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ysClr val="windowText" lastClr="000000"/>
                </a:solidFill>
              </a:rPr>
              <a:t>[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서버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] : ~~~~</a:t>
            </a:r>
          </a:p>
          <a:p>
            <a:r>
              <a:rPr lang="en-US" altLang="ko-KR" sz="1400" dirty="0" smtClean="0">
                <a:solidFill>
                  <a:sysClr val="windowText" lastClr="000000"/>
                </a:solidFill>
              </a:rPr>
              <a:t>[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도어락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001] : ~~~~~~~~~</a:t>
            </a:r>
          </a:p>
          <a:p>
            <a:r>
              <a:rPr lang="en-US" altLang="ko-KR" sz="1400" dirty="0" smtClean="0">
                <a:solidFill>
                  <a:sysClr val="windowText" lastClr="000000"/>
                </a:solidFill>
              </a:rPr>
              <a:t>[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서버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] : ~~~~~~~~~~~~~`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392412" y="2071481"/>
            <a:ext cx="1118714" cy="1939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마스터키 발급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928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7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800" b="1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유스케이</a:t>
            </a:r>
            <a:r>
              <a:rPr lang="ko-KR" altLang="en-US" sz="2800" b="1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8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테스트케이스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아이디어 설명 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–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스마트 </a:t>
            </a:r>
            <a:r>
              <a:rPr lang="ko-KR" altLang="en-US" sz="2800" b="1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도어락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3528" y="980728"/>
            <a:ext cx="8532440" cy="3168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기존 시스템상에서는 호텔 등 체크인이 필요한 장소를 이용할 때</a:t>
            </a:r>
            <a:r>
              <a:rPr lang="en-US" altLang="ko-KR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이용자는 객실 </a:t>
            </a:r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키</a:t>
            </a:r>
            <a:r>
              <a:rPr lang="ko-KR" altLang="en-US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를 받기 위해 반드시 관리자와 만나야 한다</a:t>
            </a:r>
            <a:r>
              <a:rPr lang="en-US" altLang="ko-KR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또 관리자의 입장에서는 많은 키를 관리해야 하기 때문에</a:t>
            </a:r>
            <a:endParaRPr lang="en-US" altLang="ko-KR" sz="2000" dirty="0" smtClean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관리의 어려움과 분실의 위험성을 가지고 있다</a:t>
            </a:r>
            <a:r>
              <a:rPr lang="en-US" altLang="ko-KR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pPr algn="ctr"/>
            <a:endParaRPr lang="en-US" altLang="ko-KR" sz="2000" dirty="0" smtClean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이런 불편한 과정을 개선하기 위해 사용자가 가지고 있는</a:t>
            </a:r>
            <a:endParaRPr lang="en-US" altLang="ko-KR" sz="2000" dirty="0" smtClean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모바일</a:t>
            </a:r>
            <a:r>
              <a:rPr lang="ko-KR" altLang="en-US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기기를 키로 사용하는 시스템을 구현해보려 한다</a:t>
            </a:r>
            <a:r>
              <a:rPr lang="en-US" altLang="ko-KR" sz="2000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15616" y="4390601"/>
            <a:ext cx="6912768" cy="1990727"/>
            <a:chOff x="395536" y="2996952"/>
            <a:chExt cx="8280920" cy="3168352"/>
          </a:xfrm>
        </p:grpSpPr>
        <p:sp>
          <p:nvSpPr>
            <p:cNvPr id="10" name="직사각형 9"/>
            <p:cNvSpPr/>
            <p:nvPr/>
          </p:nvSpPr>
          <p:spPr>
            <a:xfrm>
              <a:off x="395536" y="2996952"/>
              <a:ext cx="1512168" cy="31683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7544" y="3789040"/>
              <a:ext cx="1008112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594319" y="4221088"/>
              <a:ext cx="196385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0667" y="3068960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문</a:t>
              </a:r>
              <a:endParaRPr lang="ko-KR" altLang="en-US" sz="1400" dirty="0"/>
            </a:p>
          </p:txBody>
        </p:sp>
        <p:sp>
          <p:nvSpPr>
            <p:cNvPr id="15" name="설명선 1 14"/>
            <p:cNvSpPr/>
            <p:nvPr/>
          </p:nvSpPr>
          <p:spPr>
            <a:xfrm>
              <a:off x="2462536" y="5107901"/>
              <a:ext cx="1646853" cy="557402"/>
            </a:xfrm>
            <a:prstGeom prst="borderCallout1">
              <a:avLst>
                <a:gd name="adj1" fmla="val 18750"/>
                <a:gd name="adj2" fmla="val -8333"/>
                <a:gd name="adj3" fmla="val -128063"/>
                <a:gd name="adj4" fmla="val -420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</a:rPr>
                <a:t>QR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스캐너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3567" y="4023726"/>
              <a:ext cx="792088" cy="238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보드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067944" y="3212976"/>
              <a:ext cx="1512168" cy="893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Server</a:t>
              </a:r>
            </a:p>
            <a:p>
              <a:pPr algn="ctr"/>
              <a:r>
                <a:rPr lang="en-US" altLang="ko-KR" sz="1400" dirty="0" smtClean="0"/>
                <a:t>-Web</a:t>
              </a:r>
            </a:p>
            <a:p>
              <a:pPr algn="ctr"/>
              <a:r>
                <a:rPr lang="en-US" altLang="ko-KR" sz="1400" dirty="0" smtClean="0"/>
                <a:t>-DB</a:t>
              </a:r>
              <a:endParaRPr lang="ko-KR" altLang="en-US" sz="14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092280" y="3068960"/>
              <a:ext cx="1584176" cy="154352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 </a:t>
              </a:r>
              <a:r>
                <a:rPr lang="ko-KR" altLang="en-US" sz="1400" dirty="0" smtClean="0"/>
                <a:t>사용자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기기</a:t>
              </a:r>
              <a:endParaRPr lang="en-US" altLang="ko-KR" sz="1400" dirty="0" smtClean="0"/>
            </a:p>
            <a:p>
              <a:pPr algn="ctr"/>
              <a:r>
                <a:rPr lang="ko-KR" altLang="en-US" sz="1400" dirty="0" err="1" smtClean="0"/>
                <a:t>스마트폰</a:t>
              </a:r>
              <a:endParaRPr lang="en-US" altLang="ko-KR" sz="1400" dirty="0" smtClean="0"/>
            </a:p>
            <a:p>
              <a:pPr algn="ctr"/>
              <a:r>
                <a:rPr lang="ko-KR" altLang="en-US" sz="1400" dirty="0" err="1" smtClean="0"/>
                <a:t>태블</a:t>
              </a:r>
              <a:r>
                <a:rPr lang="ko-KR" altLang="en-US" sz="1400" dirty="0" err="1"/>
                <a:t>릿</a:t>
              </a:r>
              <a:endParaRPr lang="ko-KR" altLang="en-US" sz="1400" dirty="0"/>
            </a:p>
          </p:txBody>
        </p:sp>
        <p:sp>
          <p:nvSpPr>
            <p:cNvPr id="19" name="왼쪽/오른쪽 화살표 18"/>
            <p:cNvSpPr/>
            <p:nvPr/>
          </p:nvSpPr>
          <p:spPr>
            <a:xfrm rot="20654570">
              <a:off x="2462536" y="3573016"/>
              <a:ext cx="1173360" cy="45071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왼쪽/오른쪽 화살표 19"/>
            <p:cNvSpPr/>
            <p:nvPr/>
          </p:nvSpPr>
          <p:spPr>
            <a:xfrm rot="1235299">
              <a:off x="5794778" y="3560550"/>
              <a:ext cx="1173360" cy="45071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6003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요구사항 분석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64" y="1008686"/>
            <a:ext cx="9144000" cy="62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호텔 측</a:t>
            </a:r>
            <a:endParaRPr lang="ko-KR" altLang="en-US" sz="28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1464"/>
              </p:ext>
            </p:extLst>
          </p:nvPr>
        </p:nvGraphicFramePr>
        <p:xfrm>
          <a:off x="467544" y="1916832"/>
          <a:ext cx="8172038" cy="4086225"/>
        </p:xfrm>
        <a:graphic>
          <a:graphicData uri="http://schemas.openxmlformats.org/drawingml/2006/table">
            <a:tbl>
              <a:tblPr/>
              <a:tblGrid>
                <a:gridCol w="1167434"/>
                <a:gridCol w="1167434"/>
                <a:gridCol w="1167434"/>
                <a:gridCol w="1167434"/>
                <a:gridCol w="1167434"/>
                <a:gridCol w="1167434"/>
                <a:gridCol w="1167434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1.1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1.1.1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이용자들의 </a:t>
                      </a:r>
                      <a:r>
                        <a:rPr lang="ko-KR" alt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예약현황을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웹을 통해 확인할 수 있다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1.1.2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이용자들의 예약정보를 활용하여 객실을 조정할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1.2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상태조회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1.2.1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이용자의 입실 퇴실 여부를 관리자가 확인할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1.2.2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도어락의 상태를 관리자가 확인할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1.2.3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각 도어락의 인증 내역을 확인할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1.3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관리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1.3.1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객실 관리를 위해 마스터키가 제공되어야 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1.3.2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바르게 인증된 사용자만 이용할 수 있도록 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1.3.3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객실 보안을 위해 인증 과정에 </a:t>
                      </a: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임호화된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 인증이 필요하다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19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요구사항 분석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64" y="1008686"/>
            <a:ext cx="9144000" cy="62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이용자 측</a:t>
            </a:r>
            <a:endParaRPr lang="ko-KR" altLang="en-US" sz="28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152796"/>
              </p:ext>
            </p:extLst>
          </p:nvPr>
        </p:nvGraphicFramePr>
        <p:xfrm>
          <a:off x="411302" y="1918954"/>
          <a:ext cx="8424934" cy="4400550"/>
        </p:xfrm>
        <a:graphic>
          <a:graphicData uri="http://schemas.openxmlformats.org/drawingml/2006/table">
            <a:tbl>
              <a:tblPr/>
              <a:tblGrid>
                <a:gridCol w="1203562"/>
                <a:gridCol w="1203562"/>
                <a:gridCol w="1203562"/>
                <a:gridCol w="1203562"/>
                <a:gridCol w="1203562"/>
                <a:gridCol w="1203562"/>
                <a:gridCol w="1203562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2.1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2.1.1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원하는 시간과 장소를 온라인이나 앱을 통해서 확인한다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2.1.2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원하는 시간과 장소를 온라인이나 앱을 통해서 예약한다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2.1.3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 후 입실시간이 되었을 때 키를 전송해준다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 취소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2.2.1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자신이 예약한 내용을 조회할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2.2.2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조회한 예약을 취소할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2.2.3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취소한 예약에 따른 비용은 환불받는다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2.3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 변경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2.3.1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자신이 예약한 내용을 조회할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2.3.2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조회한 예약을 변경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2.3.3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변경 시 금액 </a:t>
                      </a: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변동분은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 추가로 납부 또는 환불이 가능하다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7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요구사항 분석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64" y="1008686"/>
            <a:ext cx="9144000" cy="62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이용자 측</a:t>
            </a:r>
            <a:endParaRPr lang="ko-KR" altLang="en-US" sz="28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964428"/>
              </p:ext>
            </p:extLst>
          </p:nvPr>
        </p:nvGraphicFramePr>
        <p:xfrm>
          <a:off x="411302" y="1916832"/>
          <a:ext cx="8520981" cy="4400550"/>
        </p:xfrm>
        <a:graphic>
          <a:graphicData uri="http://schemas.openxmlformats.org/drawingml/2006/table">
            <a:tbl>
              <a:tblPr/>
              <a:tblGrid>
                <a:gridCol w="1217283"/>
                <a:gridCol w="1217283"/>
                <a:gridCol w="1217283"/>
                <a:gridCol w="1217283"/>
                <a:gridCol w="1217283"/>
                <a:gridCol w="1217283"/>
                <a:gridCol w="1217283"/>
              </a:tblGrid>
              <a:tr h="20955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2.4 </a:t>
                      </a: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앱사용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2.4.1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오픈마켓을 통해 다운로드가 가능하다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2.4.2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어플리케이션이 해킹되지 않도록 보안이 되어있다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2.4.3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회원가입시 전화번호를 통한 회원가입을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2.4.4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핸드폰 분실 시 새로운 핸드폰으로 정보를 옮길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2.4.5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예약취소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,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예약변경을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2.4.6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사용자가 물리적인 열쇠 없이 문을 열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2.4.7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적절한 보안을 제공해준다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2.4.8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예약정보를 조회할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2.5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입실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2.5.1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도어락 카메라를 통해 키를 확인 할 수 있다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2.5.2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서버와 통신을 하여 사용자가 맞는지 확인한다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2.5.3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사용자가 받은 키를 통해서 문이 열린다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요구사항 분석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64" y="1008686"/>
            <a:ext cx="9144000" cy="620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이용자 측</a:t>
            </a:r>
            <a:endParaRPr lang="ko-KR" altLang="en-US" sz="2800" dirty="0">
              <a:solidFill>
                <a:schemeClr val="tx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78904"/>
              </p:ext>
            </p:extLst>
          </p:nvPr>
        </p:nvGraphicFramePr>
        <p:xfrm>
          <a:off x="411302" y="1910010"/>
          <a:ext cx="7584878" cy="1571625"/>
        </p:xfrm>
        <a:graphic>
          <a:graphicData uri="http://schemas.openxmlformats.org/drawingml/2006/table">
            <a:tbl>
              <a:tblPr/>
              <a:tblGrid>
                <a:gridCol w="1083554"/>
                <a:gridCol w="1083554"/>
                <a:gridCol w="1083554"/>
                <a:gridCol w="1083554"/>
                <a:gridCol w="1083554"/>
                <a:gridCol w="1083554"/>
                <a:gridCol w="1083554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2.6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보안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2.6.1 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키는 </a:t>
                      </a:r>
                      <a:r>
                        <a:rPr lang="ko-KR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예약이후까지</a:t>
                      </a:r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 유효하지 않다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2.6.2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어플리케이션을 해킹당하지 않는다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2.6.3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서버와 도어락간의 통신을 하이제킹당하지 않는다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2.6.4 </a:t>
                      </a:r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잘못된 키를 통해 문을 열 수 없다</a:t>
                      </a:r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a도담도담" panose="02020600000000000000" pitchFamily="18" charset="-127"/>
                          <a:ea typeface="a도담도담" panose="02020600000000000000" pitchFamily="18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도담도담" panose="02020600000000000000" pitchFamily="18" charset="-127"/>
                        <a:ea typeface="a도담도담" panose="02020600000000000000" pitchFamily="18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8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하드웨어 설계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t="43717" r="57239" b="26835"/>
          <a:stretch/>
        </p:blipFill>
        <p:spPr bwMode="auto">
          <a:xfrm rot="5400000">
            <a:off x="-176216" y="3149299"/>
            <a:ext cx="2457587" cy="128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itcdn.bit-play.com/allus/2017/10/09/15/e53b5840bd212cfd539982d775f072ba_273548_4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444" y1="51333" x2="38444" y2="51333"/>
                        <a14:foregroundMark x1="20000" y1="48444" x2="20000" y2="48444"/>
                        <a14:foregroundMark x1="39333" y1="59111" x2="39333" y2="59111"/>
                        <a14:foregroundMark x1="46222" y1="60222" x2="46222" y2="60222"/>
                        <a14:foregroundMark x1="38444" y1="60222" x2="38444" y2="60222"/>
                        <a14:foregroundMark x1="45111" y1="52222" x2="45111" y2="52222"/>
                        <a14:foregroundMark x1="36444" y1="53333" x2="53111" y2="61111"/>
                        <a14:foregroundMark x1="33556" y1="42667" x2="33556" y2="42667"/>
                        <a14:foregroundMark x1="33333" y1="41778" x2="33333" y2="41778"/>
                        <a14:foregroundMark x1="28667" y1="72000" x2="28667" y2="72000"/>
                        <a14:foregroundMark x1="24000" y1="69333" x2="24000" y2="69333"/>
                        <a14:foregroundMark x1="27333" y1="47333" x2="27333" y2="47333"/>
                        <a14:foregroundMark x1="29333" y1="45778" x2="29333" y2="45778"/>
                        <a14:foregroundMark x1="35111" y1="48444" x2="35111" y2="48444"/>
                        <a14:foregroundMark x1="35111" y1="48444" x2="35111" y2="48444"/>
                        <a14:foregroundMark x1="35111" y1="48444" x2="35111" y2="48444"/>
                        <a14:foregroundMark x1="35111" y1="48444" x2="35111" y2="48444"/>
                        <a14:foregroundMark x1="35111" y1="48444" x2="35111" y2="48444"/>
                        <a14:foregroundMark x1="30000" y1="47778" x2="30000" y2="47778"/>
                        <a14:foregroundMark x1="30000" y1="51333" x2="30000" y2="51333"/>
                        <a14:foregroundMark x1="30000" y1="51556" x2="30000" y2="51556"/>
                        <a14:foregroundMark x1="26222" y1="51556" x2="26222" y2="51556"/>
                        <a14:foregroundMark x1="28000" y1="44889" x2="28000" y2="44889"/>
                        <a14:backgroundMark x1="17333" y1="72889" x2="17556" y2="73778"/>
                        <a14:backgroundMark x1="68222" y1="62444" x2="68222" y2="62444"/>
                        <a14:backgroundMark x1="61778" y1="63333" x2="61778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258" y="4331984"/>
            <a:ext cx="1257256" cy="125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aspberry pi camera pinout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63" y="2216642"/>
            <a:ext cx="302433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39194" r="53929" b="30403"/>
          <a:stretch/>
        </p:blipFill>
        <p:spPr bwMode="auto">
          <a:xfrm rot="10800000">
            <a:off x="2296157" y="2097534"/>
            <a:ext cx="1015458" cy="7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653" y="4012874"/>
            <a:ext cx="8001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943" y="1835943"/>
            <a:ext cx="1395521" cy="12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>
            <a:endCxn id="16" idx="3"/>
          </p:cNvCxnSpPr>
          <p:nvPr/>
        </p:nvCxnSpPr>
        <p:spPr>
          <a:xfrm flipV="1">
            <a:off x="1696977" y="2478905"/>
            <a:ext cx="599180" cy="3938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96977" y="4725858"/>
            <a:ext cx="599180" cy="2347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311615" y="4725857"/>
            <a:ext cx="1273027" cy="1969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311615" y="2491408"/>
            <a:ext cx="888541" cy="381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1" idx="1"/>
          </p:cNvCxnSpPr>
          <p:nvPr/>
        </p:nvCxnSpPr>
        <p:spPr>
          <a:xfrm flipV="1">
            <a:off x="6528858" y="2478906"/>
            <a:ext cx="824085" cy="1249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229268" y="4528921"/>
            <a:ext cx="1421385" cy="10603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6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3" t="43717" r="57239" b="26835"/>
          <a:stretch/>
        </p:blipFill>
        <p:spPr bwMode="auto">
          <a:xfrm rot="5400000">
            <a:off x="115142" y="4103236"/>
            <a:ext cx="2457587" cy="128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itcdn.bit-play.com/allus/2017/10/09/15/e53b5840bd212cfd539982d775f072ba_273548_4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444" y1="51333" x2="38444" y2="51333"/>
                        <a14:foregroundMark x1="20000" y1="48444" x2="20000" y2="48444"/>
                        <a14:foregroundMark x1="39333" y1="59111" x2="39333" y2="59111"/>
                        <a14:foregroundMark x1="46222" y1="60222" x2="46222" y2="60222"/>
                        <a14:foregroundMark x1="38444" y1="60222" x2="38444" y2="60222"/>
                        <a14:foregroundMark x1="45111" y1="52222" x2="45111" y2="52222"/>
                        <a14:foregroundMark x1="36444" y1="53333" x2="53111" y2="61111"/>
                        <a14:foregroundMark x1="33556" y1="42667" x2="33556" y2="42667"/>
                        <a14:foregroundMark x1="33333" y1="41778" x2="33333" y2="41778"/>
                        <a14:foregroundMark x1="28667" y1="72000" x2="28667" y2="72000"/>
                        <a14:foregroundMark x1="24000" y1="69333" x2="24000" y2="69333"/>
                        <a14:foregroundMark x1="27333" y1="47333" x2="27333" y2="47333"/>
                        <a14:foregroundMark x1="29333" y1="45778" x2="29333" y2="45778"/>
                        <a14:foregroundMark x1="35111" y1="48444" x2="35111" y2="48444"/>
                        <a14:foregroundMark x1="35111" y1="48444" x2="35111" y2="48444"/>
                        <a14:foregroundMark x1="35111" y1="48444" x2="35111" y2="48444"/>
                        <a14:foregroundMark x1="35111" y1="48444" x2="35111" y2="48444"/>
                        <a14:foregroundMark x1="35111" y1="48444" x2="35111" y2="48444"/>
                        <a14:foregroundMark x1="30000" y1="47778" x2="30000" y2="47778"/>
                        <a14:foregroundMark x1="30000" y1="51333" x2="30000" y2="51333"/>
                        <a14:foregroundMark x1="30000" y1="51556" x2="30000" y2="51556"/>
                        <a14:foregroundMark x1="26222" y1="51556" x2="26222" y2="51556"/>
                        <a14:foregroundMark x1="28000" y1="44889" x2="28000" y2="44889"/>
                        <a14:backgroundMark x1="17333" y1="72889" x2="17556" y2="73778"/>
                        <a14:backgroundMark x1="68222" y1="62444" x2="68222" y2="62444"/>
                        <a14:backgroundMark x1="61778" y1="63333" x2="61778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02983"/>
            <a:ext cx="1689304" cy="16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spberry pi 3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041" y="3349467"/>
            <a:ext cx="3728447" cy="27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2092196" y="4811059"/>
            <a:ext cx="1368152" cy="0"/>
          </a:xfrm>
          <a:prstGeom prst="straightConnector1">
            <a:avLst/>
          </a:prstGeom>
          <a:ln w="28575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788024" y="4811059"/>
            <a:ext cx="864096" cy="0"/>
          </a:xfrm>
          <a:prstGeom prst="straightConnector1">
            <a:avLst/>
          </a:prstGeom>
          <a:ln w="28575">
            <a:solidFill>
              <a:srgbClr val="FFFF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5843" y="2980135"/>
            <a:ext cx="16561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도어락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228688" y="2980135"/>
            <a:ext cx="17836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6v to 5v</a:t>
            </a:r>
          </a:p>
          <a:p>
            <a:pPr algn="ctr"/>
            <a:r>
              <a:rPr lang="en-US" altLang="ko-KR" b="1" dirty="0" smtClean="0"/>
              <a:t>DC </a:t>
            </a:r>
            <a:r>
              <a:rPr lang="ko-KR" altLang="en-US" b="1" dirty="0" err="1" smtClean="0"/>
              <a:t>레귤레이터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208444" y="2980135"/>
            <a:ext cx="17836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라즈베리파이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0" y="1008686"/>
            <a:ext cx="9144000" cy="1340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도어락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전원은 </a:t>
            </a:r>
            <a:r>
              <a:rPr lang="en-US" altLang="ko-KR" b="1" dirty="0" smtClean="0">
                <a:solidFill>
                  <a:srgbClr val="FF0000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1.5v * 4 = 6v 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로 </a:t>
            </a:r>
            <a:r>
              <a:rPr lang="ko-KR" altLang="en-US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라즈베리파이의</a:t>
            </a:r>
            <a:r>
              <a:rPr lang="ko-KR" altLang="en-US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구동전압인 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5v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보다 높음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레귤레이터를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이용해 전압을 조정한 뒤 </a:t>
            </a:r>
            <a:r>
              <a:rPr lang="en-US" altLang="ko-KR" dirty="0" err="1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usb</a:t>
            </a:r>
            <a:r>
              <a:rPr lang="en-US" altLang="ko-KR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케이블로 전원 공급</a:t>
            </a:r>
            <a:endParaRPr lang="ko-KR" altLang="en-US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-364" y="0"/>
            <a:ext cx="9144000" cy="764704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3. </a:t>
            </a:r>
            <a:r>
              <a:rPr lang="ko-KR" altLang="en-US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하드웨어 설계 </a:t>
            </a:r>
            <a:r>
              <a:rPr lang="en-US" altLang="ko-KR" sz="2800" b="1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err="1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전원부</a:t>
            </a:r>
            <a:endParaRPr lang="en-US" altLang="ko-KR" sz="2800" b="1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4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809</Words>
  <Application>Microsoft Office PowerPoint</Application>
  <PresentationFormat>화면 슬라이드 쇼(4:3)</PresentationFormat>
  <Paragraphs>187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굴림</vt:lpstr>
      <vt:lpstr>Arial</vt:lpstr>
      <vt:lpstr>맑은 고딕</vt:lpstr>
      <vt:lpstr>08서울남산체 EB</vt:lpstr>
      <vt:lpstr>a도담도담</vt:lpstr>
      <vt:lpstr>08서울남산체 L</vt:lpstr>
      <vt:lpstr>Office 테마</vt:lpstr>
      <vt:lpstr>스마트 도어락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기존 예약시스템을 이용한 출입관리의 어려움 해결</dc:title>
  <dc:creator>SAMSUNG</dc:creator>
  <cp:lastModifiedBy>GST-Manage</cp:lastModifiedBy>
  <cp:revision>59</cp:revision>
  <cp:lastPrinted>2017-12-14T02:22:44Z</cp:lastPrinted>
  <dcterms:created xsi:type="dcterms:W3CDTF">2017-09-14T03:03:59Z</dcterms:created>
  <dcterms:modified xsi:type="dcterms:W3CDTF">2017-12-14T04:04:16Z</dcterms:modified>
</cp:coreProperties>
</file>